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55" d="100"/>
          <a:sy n="155" d="100"/>
        </p:scale>
        <p:origin x="197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rPr/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Monthly Crime report</a:t>
            </a:r>
            <a:r>
              <a:rPr/>
              <a:t>: </a:t>
            </a:r>
            <a:r>
              <a:rPr lang="en-US" smtClean="0"/>
              <a:t>February</a:t>
            </a:r>
            <a:r>
              <a:rPr smtClean="0"/>
              <a:t> </a:t>
            </a:r>
            <a:r>
              <a:rPr dirty="0"/>
              <a:t>2020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(March 19, 2020)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Summary Notes: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b="1"/>
              <a:t>22 total crimes in February 2020</a:t>
            </a:r>
          </a:p>
          <a:p>
            <a:pPr lvl="1"/>
            <a:r>
              <a:rPr b="1"/>
              <a:t>-27% change compared to February 2019 (30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-62% change compared to February 2019 (8 crimes against persons)</a:t>
            </a:r>
          </a:p>
          <a:p>
            <a:pPr lvl="1"/>
            <a:r>
              <a:rPr b="1"/>
              <a:t>57 total crimes in 2020</a:t>
            </a:r>
          </a:p>
          <a:p>
            <a:pPr lvl="1"/>
            <a:r>
              <a:rPr b="1"/>
              <a:t>-2% change compared to this time in 2019 (58 total crimes)</a:t>
            </a:r>
          </a:p>
          <a:p>
            <a:pPr lvl="1"/>
            <a:r>
              <a:rPr b="1"/>
              <a:t>15 crime(s) against persons in 2020</a:t>
            </a:r>
          </a:p>
          <a:p>
            <a:pPr lvl="1"/>
            <a:r>
              <a:rPr b="1"/>
              <a:t>-25% change compared to this time in 2019 (20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Year to Year Comparison</a:t>
            </a:r>
          </a:p>
        </p:txBody>
      </p:sp>
      <p:graphicFrame>
        <p:nvGraphicFramePr>
          <p:cNvPr id="611164722" name="Table 611164721"/>
          <p:cNvGraphicFramePr>
            <a:graphicFrameLocks noGrp="1"/>
          </p:cNvGraphicFramePr>
          <p:nvPr/>
        </p:nvGraphicFramePr>
        <p:xfrm>
          <a:off x="914400" y="182880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83504387" name="Table 683504386"/>
          <p:cNvGraphicFramePr>
            <a:graphicFrameLocks noGrp="1"/>
          </p:cNvGraphicFramePr>
          <p:nvPr/>
        </p:nvGraphicFramePr>
        <p:xfrm>
          <a:off x="914400" y="1828800"/>
          <a:ext cx="3069903" cy="2463048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Summary Tables</a:t>
            </a:r>
          </a:p>
        </p:txBody>
      </p:sp>
      <p:graphicFrame>
        <p:nvGraphicFramePr>
          <p:cNvPr id="671793453" name="Table 671793452"/>
          <p:cNvGraphicFramePr>
            <a:graphicFrameLocks noGrp="1"/>
          </p:cNvGraphicFramePr>
          <p:nvPr/>
        </p:nvGraphicFramePr>
        <p:xfrm>
          <a:off x="914400" y="1828800"/>
          <a:ext cx="2866365" cy="2201083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6743982" name="Table 296743981"/>
          <p:cNvGraphicFramePr>
            <a:graphicFrameLocks noGrp="1"/>
          </p:cNvGraphicFramePr>
          <p:nvPr/>
        </p:nvGraphicFramePr>
        <p:xfrm>
          <a:off x="914400" y="1828800"/>
          <a:ext cx="2687579" cy="2381091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82314516" name="Table 982314515"/>
          <p:cNvGraphicFramePr>
            <a:graphicFrameLocks noGrp="1"/>
          </p:cNvGraphicFramePr>
          <p:nvPr/>
        </p:nvGraphicFramePr>
        <p:xfrm>
          <a:off x="914400" y="1828800"/>
          <a:ext cx="3153337" cy="1074844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6297105" name="Table 966297104"/>
          <p:cNvGraphicFramePr>
            <a:graphicFrameLocks noGrp="1"/>
          </p:cNvGraphicFramePr>
          <p:nvPr/>
        </p:nvGraphicFramePr>
        <p:xfrm>
          <a:off x="914400" y="1828800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Total Crime Map</a:t>
            </a:r>
          </a:p>
        </p:txBody>
      </p:sp>
      <p:pic>
        <p:nvPicPr>
          <p:cNvPr id="3" name="Picture 1" descr="/Users/jesstevens/Documents/Github/WUMCRC/Projects/monthly-crime-reports/results/2020/February/we/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b="1"/>
              <a:t>4 total crimes in February 2020</a:t>
            </a:r>
          </a:p>
          <a:p>
            <a:pPr lvl="1"/>
            <a:r>
              <a:rPr b="1"/>
              <a:t>33% change compared to February 2019 (3 total crimes)</a:t>
            </a:r>
          </a:p>
          <a:p>
            <a:pPr lvl="1"/>
            <a:r>
              <a:rPr b="1"/>
              <a:t>1 crime(s) against persons in February 2020</a:t>
            </a:r>
          </a:p>
          <a:p>
            <a:pPr lvl="1"/>
            <a:r>
              <a:rPr b="1"/>
              <a:t>Inf change compared to February 2019 (0 crimes against persons)</a:t>
            </a:r>
          </a:p>
          <a:p>
            <a:pPr lvl="1"/>
            <a:r>
              <a:rPr b="1"/>
              <a:t>4 total crimes in 2020</a:t>
            </a:r>
          </a:p>
          <a:p>
            <a:pPr lvl="1"/>
            <a:r>
              <a:rPr b="1"/>
              <a:t>-56% change compared to this time in 2019 (9 total crimes)</a:t>
            </a:r>
          </a:p>
          <a:p>
            <a:pPr lvl="1"/>
            <a:r>
              <a:rPr b="1"/>
              <a:t>1 crime(s) against persons in 2020</a:t>
            </a:r>
          </a:p>
          <a:p>
            <a:pPr lvl="1"/>
            <a:r>
              <a:rPr b="1"/>
              <a:t>-67% change compared to this time in 2019 (3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Visitation Park: Year to Year Comparison</a:t>
            </a:r>
          </a:p>
        </p:txBody>
      </p:sp>
      <p:graphicFrame>
        <p:nvGraphicFramePr>
          <p:cNvPr id="59360161" name="Table 59360160"/>
          <p:cNvGraphicFramePr>
            <a:graphicFrameLocks noGrp="1"/>
          </p:cNvGraphicFramePr>
          <p:nvPr/>
        </p:nvGraphicFramePr>
        <p:xfrm>
          <a:off x="914400" y="182880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7171628" name="Table 257171627"/>
          <p:cNvGraphicFramePr>
            <a:graphicFrameLocks noGrp="1"/>
          </p:cNvGraphicFramePr>
          <p:nvPr/>
        </p:nvGraphicFramePr>
        <p:xfrm>
          <a:off x="914400" y="1828800"/>
          <a:ext cx="2583891" cy="2463048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Visitation Park: Summary Tables</a:t>
            </a:r>
          </a:p>
        </p:txBody>
      </p:sp>
      <p:graphicFrame>
        <p:nvGraphicFramePr>
          <p:cNvPr id="877291637" name="Table 877291636"/>
          <p:cNvGraphicFramePr>
            <a:graphicFrameLocks noGrp="1"/>
          </p:cNvGraphicFramePr>
          <p:nvPr/>
        </p:nvGraphicFramePr>
        <p:xfrm>
          <a:off x="914400" y="1828800"/>
          <a:ext cx="2866365" cy="1389196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8293435" name="Table 108293434"/>
          <p:cNvGraphicFramePr>
            <a:graphicFrameLocks noGrp="1"/>
          </p:cNvGraphicFramePr>
          <p:nvPr/>
        </p:nvGraphicFramePr>
        <p:xfrm>
          <a:off x="914400" y="1828800"/>
          <a:ext cx="2687579" cy="2382879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99701959" name="Table 999701958"/>
          <p:cNvGraphicFramePr>
            <a:graphicFrameLocks noGrp="1"/>
          </p:cNvGraphicFramePr>
          <p:nvPr/>
        </p:nvGraphicFramePr>
        <p:xfrm>
          <a:off x="914400" y="1828800"/>
          <a:ext cx="3153337" cy="1074844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5863548" name="Table 835863547"/>
          <p:cNvGraphicFramePr>
            <a:graphicFrameLocks noGrp="1"/>
          </p:cNvGraphicFramePr>
          <p:nvPr/>
        </p:nvGraphicFramePr>
        <p:xfrm>
          <a:off x="914400" y="1828800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Visitation Park: Total Crime Map</a:t>
            </a:r>
          </a:p>
        </p:txBody>
      </p:sp>
      <p:pic>
        <p:nvPicPr>
          <p:cNvPr id="3" name="Picture 1" descr="/Users/jesstevens/Documents/Github/WUMCRC/Projects/monthly-crime-reports/results/2020/February/vp/vp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District 5: Crime Rates Map</a:t>
            </a:r>
          </a:p>
        </p:txBody>
      </p:sp>
      <p:pic>
        <p:nvPicPr>
          <p:cNvPr id="3" name="Picture 1" descr="/Users/jesstevens/Documents/Github/WUMCRC/Projects/monthly-crime-reports/results/2020/February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-62% change compared to February 2019 (21 total crimes)</a:t>
            </a:r>
          </a:p>
          <a:p>
            <a:pPr lvl="1"/>
            <a:r>
              <a:rPr b="1"/>
              <a:t>1 crime(s) against persons in February 2020</a:t>
            </a:r>
          </a:p>
          <a:p>
            <a:pPr lvl="1"/>
            <a:r>
              <a:rPr b="1"/>
              <a:t>0% change compared to February 2019 (1 crimes against persons)</a:t>
            </a:r>
          </a:p>
          <a:p>
            <a:pPr lvl="1"/>
            <a:r>
              <a:rPr b="1"/>
              <a:t>21 total crimes in 2020</a:t>
            </a:r>
          </a:p>
          <a:p>
            <a:pPr lvl="1"/>
            <a:r>
              <a:rPr b="1"/>
              <a:t>-32% change compared to this time in 2019 (31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0% change compared to this time in 2019 (2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Time of Crimes Map</a:t>
            </a:r>
          </a:p>
        </p:txBody>
      </p:sp>
      <p:pic>
        <p:nvPicPr>
          <p:cNvPr id="3" name="Picture 1" descr="/Users/jesstevens/Documents/Github/WUMCRC/Projects/monthly-crime-reports/results/2020/February/sdb/sdb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Violent Crime Map</a:t>
            </a:r>
          </a:p>
        </p:txBody>
      </p:sp>
      <p:pic>
        <p:nvPicPr>
          <p:cNvPr id="3" name="Picture 1" descr="/Users/jesstevens/Documents/Github/WUMCRC/Projects/monthly-crime-reports/results/2020/February/sdb/sdb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Crime Density Map</a:t>
            </a:r>
          </a:p>
        </p:txBody>
      </p:sp>
      <p:pic>
        <p:nvPicPr>
          <p:cNvPr id="3" name="Picture 1" descr="/Users/jesstevens/Documents/Github/WUMCRC/Projects/monthly-crime-reports/results/2020/February/sdb/sdb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Larceny Breakdown</a:t>
            </a:r>
          </a:p>
        </p:txBody>
      </p:sp>
      <p:graphicFrame>
        <p:nvGraphicFramePr>
          <p:cNvPr id="725741313" name="Table 725741312"/>
          <p:cNvGraphicFramePr>
            <a:graphicFrameLocks noGrp="1"/>
          </p:cNvGraphicFramePr>
          <p:nvPr/>
        </p:nvGraphicFramePr>
        <p:xfrm>
          <a:off x="914400" y="1828800"/>
          <a:ext cx="2687579" cy="211714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7393821" name="Table 147393820"/>
          <p:cNvGraphicFramePr>
            <a:graphicFrameLocks noGrp="1"/>
          </p:cNvGraphicFramePr>
          <p:nvPr/>
        </p:nvGraphicFramePr>
        <p:xfrm>
          <a:off x="914400" y="1828800"/>
          <a:ext cx="2407906" cy="840265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08733975" name="Table 908733974"/>
          <p:cNvGraphicFramePr>
            <a:graphicFrameLocks noGrp="1"/>
          </p:cNvGraphicFramePr>
          <p:nvPr/>
        </p:nvGraphicFramePr>
        <p:xfrm>
          <a:off x="914400" y="1828800"/>
          <a:ext cx="2873732" cy="1364392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5157566" name="Table 405157565"/>
          <p:cNvGraphicFramePr>
            <a:graphicFrameLocks noGrp="1"/>
          </p:cNvGraphicFramePr>
          <p:nvPr/>
        </p:nvGraphicFramePr>
        <p:xfrm>
          <a:off x="914400" y="1828800"/>
          <a:ext cx="2384987" cy="832724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February/sdb/sdb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Crimes by Time of Day</a:t>
            </a:r>
          </a:p>
        </p:txBody>
      </p:sp>
      <p:pic>
        <p:nvPicPr>
          <p:cNvPr id="3" name="Picture 1" descr="/Users/jesstevens/Documents/Github/WUMCRC/Projects/monthly-crime-reports/results/2020/February/sdb/sdb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Crimes by Day &amp; Category</a:t>
            </a:r>
          </a:p>
        </p:txBody>
      </p:sp>
      <p:pic>
        <p:nvPicPr>
          <p:cNvPr id="3" name="Picture 1" descr="/Users/jesstevens/Documents/Github/WUMCRC/Projects/monthly-crime-reports/results/2020/February/sdb/sdb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Time of Crimes Map</a:t>
            </a:r>
          </a:p>
        </p:txBody>
      </p:sp>
      <p:pic>
        <p:nvPicPr>
          <p:cNvPr id="3" name="Picture 1" descr="/Users/jesstevens/Documents/Github/WUMCRC/Projects/monthly-crime-reports/results/2020/February/dbp/db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Year to Year Comparison</a:t>
            </a:r>
          </a:p>
        </p:txBody>
      </p:sp>
      <p:graphicFrame>
        <p:nvGraphicFramePr>
          <p:cNvPr id="745965807" name="Table 745965806"/>
          <p:cNvGraphicFramePr>
            <a:graphicFrameLocks noGrp="1"/>
          </p:cNvGraphicFramePr>
          <p:nvPr/>
        </p:nvGraphicFramePr>
        <p:xfrm>
          <a:off x="914400" y="182880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31945137" name="Table 831945136"/>
          <p:cNvGraphicFramePr>
            <a:graphicFrameLocks noGrp="1"/>
          </p:cNvGraphicFramePr>
          <p:nvPr/>
        </p:nvGraphicFramePr>
        <p:xfrm>
          <a:off x="914400" y="1828800"/>
          <a:ext cx="306990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Violent Crime Map</a:t>
            </a:r>
          </a:p>
        </p:txBody>
      </p:sp>
      <p:pic>
        <p:nvPicPr>
          <p:cNvPr id="3" name="Picture 1" descr="/Users/jesstevens/Documents/Github/WUMCRC/Projects/monthly-crime-reports/results/2020/February/dbp/db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Crime Density Map</a:t>
            </a:r>
          </a:p>
        </p:txBody>
      </p:sp>
      <p:pic>
        <p:nvPicPr>
          <p:cNvPr id="3" name="Picture 1" descr="/Users/jesstevens/Documents/Github/WUMCRC/Projects/monthly-crime-reports/results/2020/February/dbp/db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Larceny Breakdown</a:t>
            </a:r>
          </a:p>
        </p:txBody>
      </p:sp>
      <p:graphicFrame>
        <p:nvGraphicFramePr>
          <p:cNvPr id="513379087" name="Table 513379086"/>
          <p:cNvGraphicFramePr>
            <a:graphicFrameLocks noGrp="1"/>
          </p:cNvGraphicFramePr>
          <p:nvPr/>
        </p:nvGraphicFramePr>
        <p:xfrm>
          <a:off x="914400" y="1828800"/>
          <a:ext cx="2687579" cy="133343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4260245" name="Table 674260244"/>
          <p:cNvGraphicFramePr>
            <a:graphicFrameLocks noGrp="1"/>
          </p:cNvGraphicFramePr>
          <p:nvPr/>
        </p:nvGraphicFramePr>
        <p:xfrm>
          <a:off x="914400" y="1828800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9126315" name="Table 179126314"/>
          <p:cNvGraphicFramePr>
            <a:graphicFrameLocks noGrp="1"/>
          </p:cNvGraphicFramePr>
          <p:nvPr/>
        </p:nvGraphicFramePr>
        <p:xfrm>
          <a:off x="914400" y="1828800"/>
          <a:ext cx="2873732" cy="13632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5714608" name="Table 385714607"/>
          <p:cNvGraphicFramePr>
            <a:graphicFrameLocks noGrp="1"/>
          </p:cNvGraphicFramePr>
          <p:nvPr/>
        </p:nvGraphicFramePr>
        <p:xfrm>
          <a:off x="914400" y="1828800"/>
          <a:ext cx="2594810" cy="1120286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February/dbp/db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Crimes by Time of Day</a:t>
            </a:r>
          </a:p>
        </p:txBody>
      </p:sp>
      <p:pic>
        <p:nvPicPr>
          <p:cNvPr id="3" name="Picture 1" descr="/Users/jesstevens/Documents/Github/WUMCRC/Projects/monthly-crime-reports/results/2020/February/dbp/db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Crimes by Day &amp; Category</a:t>
            </a:r>
          </a:p>
        </p:txBody>
      </p:sp>
      <p:pic>
        <p:nvPicPr>
          <p:cNvPr id="3" name="Picture 1" descr="/Users/jesstevens/Documents/Github/WUMCRC/Projects/monthly-crime-reports/results/2020/February/dbp/db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Time of Crimes Map</a:t>
            </a:r>
          </a:p>
        </p:txBody>
      </p:sp>
      <p:pic>
        <p:nvPicPr>
          <p:cNvPr id="3" name="Picture 1" descr="/Users/jesstevens/Documents/Github/WUMCRC/Projects/monthly-crime-reports/results/2020/February/we/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Violent Crime Map</a:t>
            </a:r>
          </a:p>
        </p:txBody>
      </p:sp>
      <p:pic>
        <p:nvPicPr>
          <p:cNvPr id="3" name="Picture 1" descr="/Users/jesstevens/Documents/Github/WUMCRC/Projects/monthly-crime-reports/results/2020/February/we/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Crime Density Map</a:t>
            </a:r>
          </a:p>
        </p:txBody>
      </p:sp>
      <p:pic>
        <p:nvPicPr>
          <p:cNvPr id="3" name="Picture 1" descr="/Users/jesstevens/Documents/Github/WUMCRC/Projects/monthly-crime-reports/results/2020/February/we/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Summary Tables</a:t>
            </a:r>
          </a:p>
        </p:txBody>
      </p:sp>
      <p:graphicFrame>
        <p:nvGraphicFramePr>
          <p:cNvPr id="552509012" name="Table 552509011"/>
          <p:cNvGraphicFramePr>
            <a:graphicFrameLocks noGrp="1"/>
          </p:cNvGraphicFramePr>
          <p:nvPr/>
        </p:nvGraphicFramePr>
        <p:xfrm>
          <a:off x="914400" y="1828800"/>
          <a:ext cx="2866161" cy="1363796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211673" name="Table 60211672"/>
          <p:cNvGraphicFramePr>
            <a:graphicFrameLocks noGrp="1"/>
          </p:cNvGraphicFramePr>
          <p:nvPr/>
        </p:nvGraphicFramePr>
        <p:xfrm>
          <a:off x="914400" y="1828800"/>
          <a:ext cx="2687579" cy="2379901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761813" name="Table 7761812"/>
          <p:cNvGraphicFramePr>
            <a:graphicFrameLocks noGrp="1"/>
          </p:cNvGraphicFramePr>
          <p:nvPr/>
        </p:nvGraphicFramePr>
        <p:xfrm>
          <a:off x="914400" y="1828800"/>
          <a:ext cx="3153337" cy="107544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7704254" name="Table 677704253"/>
          <p:cNvGraphicFramePr>
            <a:graphicFrameLocks noGrp="1"/>
          </p:cNvGraphicFramePr>
          <p:nvPr/>
        </p:nvGraphicFramePr>
        <p:xfrm>
          <a:off x="914400" y="1828800"/>
          <a:ext cx="2407906" cy="840265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Larceny Breakdown</a:t>
            </a:r>
          </a:p>
        </p:txBody>
      </p:sp>
      <p:graphicFrame>
        <p:nvGraphicFramePr>
          <p:cNvPr id="581316221" name="Table 581316220"/>
          <p:cNvGraphicFramePr>
            <a:graphicFrameLocks noGrp="1"/>
          </p:cNvGraphicFramePr>
          <p:nvPr/>
        </p:nvGraphicFramePr>
        <p:xfrm>
          <a:off x="914400" y="1828800"/>
          <a:ext cx="2687579" cy="1858949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60809433" name="Table 860809432"/>
          <p:cNvGraphicFramePr>
            <a:graphicFrameLocks noGrp="1"/>
          </p:cNvGraphicFramePr>
          <p:nvPr/>
        </p:nvGraphicFramePr>
        <p:xfrm>
          <a:off x="914400" y="1828800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5383042" name="Table 905383041"/>
          <p:cNvGraphicFramePr>
            <a:graphicFrameLocks noGrp="1"/>
          </p:cNvGraphicFramePr>
          <p:nvPr/>
        </p:nvGraphicFramePr>
        <p:xfrm>
          <a:off x="914400" y="1828800"/>
          <a:ext cx="2873869" cy="1914314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1528408" name="Table 711528407"/>
          <p:cNvGraphicFramePr>
            <a:graphicFrameLocks noGrp="1"/>
          </p:cNvGraphicFramePr>
          <p:nvPr/>
        </p:nvGraphicFramePr>
        <p:xfrm>
          <a:off x="914400" y="1828800"/>
          <a:ext cx="2594810" cy="1120286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West End: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February/we/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West End: Crimes by Time of Day</a:t>
            </a:r>
          </a:p>
        </p:txBody>
      </p:sp>
      <p:pic>
        <p:nvPicPr>
          <p:cNvPr id="3" name="Picture 1" descr="/Users/jesstevens/Documents/Github/WUMCRC/Projects/monthly-crime-reports/results/2020/February/we/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West End: Crimes by Day &amp; Category</a:t>
            </a:r>
          </a:p>
        </p:txBody>
      </p:sp>
      <p:pic>
        <p:nvPicPr>
          <p:cNvPr id="3" name="Picture 1" descr="/Users/jesstevens/Documents/Github/WUMCRC/Projects/monthly-crime-reports/results/2020/February/we/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Visitation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Visitation Park: Time of Crimes Map</a:t>
            </a:r>
          </a:p>
        </p:txBody>
      </p:sp>
      <p:pic>
        <p:nvPicPr>
          <p:cNvPr id="3" name="Picture 1" descr="/Users/jesstevens/Documents/Github/WUMCRC/Projects/monthly-crime-reports/results/2020/February/vp/v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Visitation Park: Violent Crime Map</a:t>
            </a:r>
          </a:p>
        </p:txBody>
      </p:sp>
      <p:pic>
        <p:nvPicPr>
          <p:cNvPr id="3" name="Picture 1" descr="/Users/jesstevens/Documents/Github/WUMCRC/Projects/monthly-crime-reports/results/2020/February/vp/v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Visitation Park: Larceny Breakdown</a:t>
            </a:r>
          </a:p>
        </p:txBody>
      </p:sp>
      <p:graphicFrame>
        <p:nvGraphicFramePr>
          <p:cNvPr id="752787008" name="Table 752787007"/>
          <p:cNvGraphicFramePr>
            <a:graphicFrameLocks noGrp="1"/>
          </p:cNvGraphicFramePr>
          <p:nvPr/>
        </p:nvGraphicFramePr>
        <p:xfrm>
          <a:off x="914400" y="1828800"/>
          <a:ext cx="2687579" cy="1074645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5591307" name="Table 495591306"/>
          <p:cNvGraphicFramePr>
            <a:graphicFrameLocks noGrp="1"/>
          </p:cNvGraphicFramePr>
          <p:nvPr/>
        </p:nvGraphicFramePr>
        <p:xfrm>
          <a:off x="914400" y="1828800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34624118" name="Table 834624117"/>
          <p:cNvGraphicFramePr>
            <a:graphicFrameLocks noGrp="1"/>
          </p:cNvGraphicFramePr>
          <p:nvPr/>
        </p:nvGraphicFramePr>
        <p:xfrm>
          <a:off x="914400" y="1828800"/>
          <a:ext cx="2873869" cy="1100442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0122381" name="Table 710122380"/>
          <p:cNvGraphicFramePr>
            <a:graphicFrameLocks noGrp="1"/>
          </p:cNvGraphicFramePr>
          <p:nvPr/>
        </p:nvGraphicFramePr>
        <p:xfrm>
          <a:off x="914400" y="1828800"/>
          <a:ext cx="2384987" cy="832128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Visitation Park: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February/vp/v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Visitation Park: Crimes by Time of Day</a:t>
            </a:r>
          </a:p>
        </p:txBody>
      </p:sp>
      <p:pic>
        <p:nvPicPr>
          <p:cNvPr id="3" name="Picture 1" descr="/Users/jesstevens/Documents/Github/WUMCRC/Projects/monthly-crime-reports/results/2020/February/vp/v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Skinker DeBaliviere: Total Crime Map</a:t>
            </a:r>
          </a:p>
        </p:txBody>
      </p:sp>
      <p:pic>
        <p:nvPicPr>
          <p:cNvPr id="3" name="Picture 1" descr="/Users/jesstevens/Documents/Github/WUMCRC/Projects/monthly-crime-reports/results/2020/February/sdb/sdb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Visitation Park: Crimes by Day &amp; Category</a:t>
            </a:r>
          </a:p>
        </p:txBody>
      </p:sp>
      <p:pic>
        <p:nvPicPr>
          <p:cNvPr id="3" name="Picture 1" descr="/Users/jesstevens/Documents/Github/WUMCRC/Projects/monthly-crime-reports/results/2020/February/vp/v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b="1"/>
              <a:t>14 total crimes in February 2020</a:t>
            </a:r>
          </a:p>
          <a:p>
            <a:pPr lvl="1"/>
            <a:r>
              <a:rPr b="1"/>
              <a:t>27% change compared to February 2019 (11 total crimes)</a:t>
            </a:r>
          </a:p>
          <a:p>
            <a:pPr lvl="1"/>
            <a:r>
              <a:rPr b="1"/>
              <a:t>6 crime(s) against persons in February 2020</a:t>
            </a:r>
          </a:p>
          <a:p>
            <a:pPr lvl="1"/>
            <a:r>
              <a:rPr b="1"/>
              <a:t>200% change compared to February 2019 (2 crimes against persons)</a:t>
            </a:r>
          </a:p>
          <a:p>
            <a:pPr lvl="1"/>
            <a:r>
              <a:rPr b="1"/>
              <a:t>26 total crimes in 2020</a:t>
            </a:r>
          </a:p>
          <a:p>
            <a:pPr lvl="1"/>
            <a:r>
              <a:rPr b="1"/>
              <a:t>18% change compared to this time in 2019 (22 total crimes)</a:t>
            </a:r>
          </a:p>
          <a:p>
            <a:pPr lvl="1"/>
            <a:r>
              <a:rPr b="1"/>
              <a:t>13 crime(s) against persons in 2020</a:t>
            </a:r>
          </a:p>
          <a:p>
            <a:pPr lvl="1"/>
            <a:r>
              <a:rPr b="1"/>
              <a:t>225% change compared to this time in 2019 (4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DeBaliviere Place: Year to Year Comparison</a:t>
            </a:r>
          </a:p>
        </p:txBody>
      </p:sp>
      <p:graphicFrame>
        <p:nvGraphicFramePr>
          <p:cNvPr id="122876771" name="Table 122876770"/>
          <p:cNvGraphicFramePr>
            <a:graphicFrameLocks noGrp="1"/>
          </p:cNvGraphicFramePr>
          <p:nvPr/>
        </p:nvGraphicFramePr>
        <p:xfrm>
          <a:off x="914400" y="182880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38175378" name="Table 638175377"/>
          <p:cNvGraphicFramePr>
            <a:graphicFrameLocks noGrp="1"/>
          </p:cNvGraphicFramePr>
          <p:nvPr/>
        </p:nvGraphicFramePr>
        <p:xfrm>
          <a:off x="914400" y="1828800"/>
          <a:ext cx="306990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DeBaliviere Place: Summary Tables</a:t>
            </a:r>
          </a:p>
        </p:txBody>
      </p:sp>
      <p:graphicFrame>
        <p:nvGraphicFramePr>
          <p:cNvPr id="303235608" name="Table 303235607"/>
          <p:cNvGraphicFramePr>
            <a:graphicFrameLocks noGrp="1"/>
          </p:cNvGraphicFramePr>
          <p:nvPr/>
        </p:nvGraphicFramePr>
        <p:xfrm>
          <a:off x="914400" y="1828800"/>
          <a:ext cx="2866365" cy="1651755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7313812" name="Table 777313811"/>
          <p:cNvGraphicFramePr>
            <a:graphicFrameLocks noGrp="1"/>
          </p:cNvGraphicFramePr>
          <p:nvPr/>
        </p:nvGraphicFramePr>
        <p:xfrm>
          <a:off x="914400" y="1828800"/>
          <a:ext cx="2687579" cy="2379305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10670297" name="Table 810670296"/>
          <p:cNvGraphicFramePr>
            <a:graphicFrameLocks noGrp="1"/>
          </p:cNvGraphicFramePr>
          <p:nvPr/>
        </p:nvGraphicFramePr>
        <p:xfrm>
          <a:off x="914400" y="1828800"/>
          <a:ext cx="3153337" cy="1075241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3864584" name="Table 813864583"/>
          <p:cNvGraphicFramePr>
            <a:graphicFrameLocks noGrp="1"/>
          </p:cNvGraphicFramePr>
          <p:nvPr/>
        </p:nvGraphicFramePr>
        <p:xfrm>
          <a:off x="914400" y="1828800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DeBaliviere Place: Total Crime Map</a:t>
            </a:r>
          </a:p>
        </p:txBody>
      </p:sp>
      <p:pic>
        <p:nvPicPr>
          <p:cNvPr id="3" name="Picture 1" descr="/Users/jesstevens/Documents/Github/WUMCRC/Projects/monthly-crime-reports/results/2020/February/dbp/db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1998</Words>
  <Application>Microsoft Office PowerPoint</Application>
  <PresentationFormat>On-screen Show (4:3)</PresentationFormat>
  <Paragraphs>1060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Summary Notes: West End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 Map</vt:lpstr>
      <vt:lpstr>West End: Larceny Breakdown</vt:lpstr>
      <vt:lpstr>West End: Total Crimes by Days of the Week</vt:lpstr>
      <vt:lpstr>West End: Crimes by Time of Day</vt:lpstr>
      <vt:lpstr>West End: Crimes by Day &amp; Category</vt:lpstr>
      <vt:lpstr>Visitation Park: Neighborhood Detail</vt:lpstr>
      <vt:lpstr>Visitation Park: Time of Crimes Map</vt:lpstr>
      <vt:lpstr>Visitation Park: Violent Crime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cp:lastModifiedBy>Stevens, Jes</cp:lastModifiedBy>
  <cp:revision>1</cp:revision>
  <dcterms:created xsi:type="dcterms:W3CDTF">2020-03-20T00:10:58Z</dcterms:created>
  <dcterms:modified xsi:type="dcterms:W3CDTF">2022-02-22T19:50:11Z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19,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